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5" r:id="rId4"/>
    <p:sldId id="260" r:id="rId5"/>
    <p:sldId id="268" r:id="rId6"/>
    <p:sldId id="258" r:id="rId7"/>
    <p:sldId id="269" r:id="rId8"/>
    <p:sldId id="270" r:id="rId9"/>
    <p:sldId id="272" r:id="rId10"/>
    <p:sldId id="271" r:id="rId11"/>
    <p:sldId id="273" r:id="rId12"/>
    <p:sldId id="274" r:id="rId13"/>
    <p:sldId id="275" r:id="rId14"/>
    <p:sldId id="277" r:id="rId15"/>
    <p:sldId id="276" r:id="rId16"/>
    <p:sldId id="278" r:id="rId17"/>
    <p:sldId id="279" r:id="rId18"/>
    <p:sldId id="280" r:id="rId19"/>
    <p:sldId id="281" r:id="rId20"/>
    <p:sldId id="266" r:id="rId21"/>
  </p:sldIdLst>
  <p:sldSz cx="18288000" cy="10287000"/>
  <p:notesSz cx="6858000" cy="9144000"/>
  <p:embeddedFontLst>
    <p:embeddedFont>
      <p:font typeface="Pretendard Bold" panose="020B0600000101010101" charset="-127"/>
      <p:bold r:id="rId23"/>
    </p:embeddedFont>
    <p:embeddedFont>
      <p:font typeface="윤고딕" panose="020B0600000101010101" charset="-127"/>
      <p:regular r:id="rId24"/>
    </p:embeddedFont>
    <p:embeddedFont>
      <p:font typeface="윤고딕 Medium" panose="020B0600000101010101" charset="-127"/>
      <p:regular r:id="rId25"/>
    </p:embeddedFont>
    <p:embeddedFont>
      <p:font typeface="Lexend Deca" panose="020B0600000101010101" charset="0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87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7" d="100"/>
          <a:sy n="37" d="100"/>
        </p:scale>
        <p:origin x="96" y="636"/>
      </p:cViewPr>
      <p:guideLst>
        <p:guide orient="horz" pos="218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9FB6C2-C1F9-4886-A7C5-9EEF3C4B9F6B}" type="datetimeFigureOut">
              <a:rPr lang="ko-KR" altLang="en-US" smtClean="0"/>
              <a:t>2025-09-09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691564-5D87-43AF-9D3F-A85ED85C7C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423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91564-5D87-43AF-9D3F-A85ED85C7C1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653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30D899-26D9-624A-35D5-43B3A2D86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8729805-3E9D-1598-C6FC-2F8122C949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0E6B8D-7685-585D-FAA9-E691F3433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E455B18-D0B2-CC2F-D6A1-68409AFA39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91564-5D87-43AF-9D3F-A85ED85C7C1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7942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27ADE3-901C-FF82-95EA-5336794FA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05C6F50-99B4-5C3C-BB7E-E57AE7B489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154125B-59BF-EB86-F3EC-E946C30FE7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2E603C-3338-EDED-B4E7-C5557D96C0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91564-5D87-43AF-9D3F-A85ED85C7C1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7632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87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862134"/>
            <a:ext cx="16878300" cy="18097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200"/>
              </a:lnSpc>
            </a:pPr>
            <a:r>
              <a:rPr lang="ko-KR" altLang="en-US" sz="80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불법 주</a:t>
            </a:r>
            <a:r>
              <a:rPr lang="en-US" altLang="ko-KR" sz="8000" spc="1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 ·</a:t>
            </a:r>
            <a:r>
              <a:rPr lang="ko-KR" altLang="en-US" sz="8000" spc="1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정차 안내 시스템</a:t>
            </a:r>
            <a:endParaRPr lang="en-US" sz="8000" dirty="0">
              <a:solidFill>
                <a:schemeClr val="bg1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EFEFE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28700" y="8829129"/>
            <a:ext cx="6614442" cy="3693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ct val="99600"/>
              </a:lnSpc>
            </a:pPr>
            <a:r>
              <a:rPr lang="ko-KR" altLang="ko-KR" sz="24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개발기간</a:t>
            </a:r>
            <a:r>
              <a:rPr lang="en-US" altLang="ko-KR" sz="24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 : 2025.08.12 ~ 2025.08.29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644858" y="8829129"/>
            <a:ext cx="6614442" cy="430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 algn="r">
              <a:lnSpc>
                <a:spcPct val="99600"/>
              </a:lnSpc>
            </a:pPr>
            <a:r>
              <a:rPr lang="ko-KR" altLang="ko-KR" sz="28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팀</a:t>
            </a:r>
            <a:r>
              <a:rPr lang="en-US" altLang="ko-KR" sz="28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 </a:t>
            </a:r>
            <a:r>
              <a:rPr lang="ko-KR" altLang="ko-KR" sz="28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원</a:t>
            </a:r>
            <a:r>
              <a:rPr lang="en-US" altLang="ko-KR" sz="28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 : </a:t>
            </a:r>
            <a:r>
              <a:rPr lang="ko-KR" altLang="ko-KR" sz="28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안성호</a:t>
            </a:r>
            <a:r>
              <a:rPr lang="en-US" altLang="ko-KR" sz="28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, </a:t>
            </a:r>
            <a:r>
              <a:rPr lang="ko-KR" altLang="ko-KR" sz="2800" dirty="0" err="1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이강호</a:t>
            </a:r>
            <a:r>
              <a:rPr lang="en-US" altLang="ko-KR" sz="28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, </a:t>
            </a:r>
            <a:r>
              <a:rPr lang="ko-KR" altLang="ko-KR" sz="28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조현진</a:t>
            </a:r>
            <a:r>
              <a:rPr lang="en-US" altLang="ko-KR" sz="2800" dirty="0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, </a:t>
            </a:r>
            <a:r>
              <a:rPr lang="ko-KR" altLang="ko-KR" sz="2800" dirty="0" err="1">
                <a:solidFill>
                  <a:schemeClr val="bg1"/>
                </a:solidFill>
                <a:latin typeface="윤고딕 Medium" panose="020B0600000101010101" charset="-127"/>
                <a:ea typeface="윤고딕 Medium" panose="020B0600000101010101" charset="-127"/>
              </a:rPr>
              <a:t>최원경</a:t>
            </a:r>
            <a:endParaRPr lang="ko-KR" altLang="ko-KR" sz="2800" dirty="0">
              <a:solidFill>
                <a:schemeClr val="bg1"/>
              </a:solidFill>
              <a:latin typeface="윤고딕 Medium" panose="020B0600000101010101" charset="-127"/>
              <a:ea typeface="윤고딕 Medium" panose="020B0600000101010101" charset="-127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700" y="5105400"/>
            <a:ext cx="9916343" cy="636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55"/>
              </a:lnSpc>
            </a:pPr>
            <a:r>
              <a:rPr lang="en-US" sz="3889" dirty="0">
                <a:solidFill>
                  <a:srgbClr val="EFEFEF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2</a:t>
            </a:r>
            <a:r>
              <a:rPr lang="ko-KR" altLang="en-US" sz="3889" dirty="0">
                <a:solidFill>
                  <a:srgbClr val="EFEFEF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차 프로젝트 계획서</a:t>
            </a:r>
            <a:endParaRPr lang="en-US" sz="3889" dirty="0">
              <a:solidFill>
                <a:srgbClr val="EFEFEF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CA05E76-1D65-F356-8F9C-D5D265EC1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48F8013-B853-F768-2D36-F0508925E93B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C863667-CC3A-2BFC-EFBE-6D6C3A629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940573"/>
            <a:ext cx="5618875" cy="618013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F5B93D3-B42C-ADF3-152F-5655BC235B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9647" y="2857501"/>
            <a:ext cx="9787349" cy="4419600"/>
          </a:xfrm>
          <a:prstGeom prst="rect">
            <a:avLst/>
          </a:prstGeom>
        </p:spPr>
      </p:pic>
      <p:sp>
        <p:nvSpPr>
          <p:cNvPr id="10" name="TextBox 6">
            <a:extLst>
              <a:ext uri="{FF2B5EF4-FFF2-40B4-BE49-F238E27FC236}">
                <a16:creationId xmlns:a16="http://schemas.microsoft.com/office/drawing/2014/main" id="{A078945F-E5F1-7907-7773-634449F64EF7}"/>
              </a:ext>
            </a:extLst>
          </p:cNvPr>
          <p:cNvSpPr txBox="1"/>
          <p:nvPr/>
        </p:nvSpPr>
        <p:spPr>
          <a:xfrm>
            <a:off x="3124200" y="8597900"/>
            <a:ext cx="2820275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2100" i="0" u="none" strike="noStrike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논리</a:t>
            </a:r>
            <a:r>
              <a:rPr lang="en-US" sz="2100" i="0" u="none" strike="noStrike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(Logical) </a:t>
            </a:r>
            <a:r>
              <a:rPr lang="ko-KR" sz="2100" i="0" u="none" strike="noStrike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모델링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B3C35F-0EA9-FAFB-07A1-83B3B1367468}"/>
              </a:ext>
            </a:extLst>
          </p:cNvPr>
          <p:cNvSpPr txBox="1"/>
          <p:nvPr/>
        </p:nvSpPr>
        <p:spPr>
          <a:xfrm>
            <a:off x="11166020" y="8560579"/>
            <a:ext cx="3159579" cy="4395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l">
              <a:lnSpc>
                <a:spcPct val="116199"/>
              </a:lnSpc>
            </a:pPr>
            <a:r>
              <a:rPr lang="ko-KR" altLang="en-US" sz="2100" i="0" u="none" strike="noStrike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물리</a:t>
            </a:r>
            <a:r>
              <a:rPr lang="en-US" altLang="ko-KR" sz="2100" i="0" u="none" strike="noStrike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(P</a:t>
            </a:r>
            <a:r>
              <a:rPr lang="en-US" altLang="ko-KR" sz="21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hys</a:t>
            </a:r>
            <a:r>
              <a:rPr lang="en-US" altLang="ko-KR" sz="2100" i="0" u="none" strike="noStrike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ical) </a:t>
            </a:r>
            <a:r>
              <a:rPr lang="ko-KR" altLang="ko-KR" sz="2100" i="0" u="none" strike="noStrike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모델링</a:t>
            </a: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12639B3E-6CE1-6CAB-7C30-76F8685EEBF7}"/>
              </a:ext>
            </a:extLst>
          </p:cNvPr>
          <p:cNvSpPr txBox="1"/>
          <p:nvPr/>
        </p:nvSpPr>
        <p:spPr>
          <a:xfrm>
            <a:off x="1028700" y="981075"/>
            <a:ext cx="4152900" cy="3544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04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데이터베이스</a:t>
            </a:r>
            <a:r>
              <a:rPr lang="en-US" altLang="ko-KR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(ERD)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설계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</p:spTree>
    <p:extLst>
      <p:ext uri="{BB962C8B-B14F-4D97-AF65-F5344CB8AC3E}">
        <p14:creationId xmlns:p14="http://schemas.microsoft.com/office/powerpoint/2010/main" val="860511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25354A-9B0F-176C-842C-B689972AC3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92AD712-98B5-999D-809B-7E119DB25036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AB9468E2-667D-59E5-E663-D94A3F80A880}"/>
              </a:ext>
            </a:extLst>
          </p:cNvPr>
          <p:cNvSpPr txBox="1"/>
          <p:nvPr/>
        </p:nvSpPr>
        <p:spPr>
          <a:xfrm>
            <a:off x="2971800" y="4654407"/>
            <a:ext cx="12192000" cy="28512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altLang="ko-KR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05</a:t>
            </a:r>
          </a:p>
          <a:p>
            <a:pPr algn="ctr">
              <a:lnSpc>
                <a:spcPts val="7279"/>
              </a:lnSpc>
            </a:pPr>
            <a:endParaRPr lang="en-US" altLang="ko-KR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algn="ctr">
              <a:lnSpc>
                <a:spcPts val="7279"/>
              </a:lnSpc>
            </a:pPr>
            <a:r>
              <a:rPr lang="ko-KR" altLang="en-US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시스템 구조도</a:t>
            </a:r>
            <a:endParaRPr lang="en-US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38600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04881A-3235-F00B-47B4-1C618FD4C1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BAACD95-DC92-326E-D6CB-63193B9BF225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93FBE4-1CD7-0852-20B4-29339B4665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619" y="2095500"/>
            <a:ext cx="14227381" cy="7066657"/>
          </a:xfrm>
          <a:prstGeom prst="rect">
            <a:avLst/>
          </a:prstGeom>
        </p:spPr>
      </p:pic>
      <p:sp>
        <p:nvSpPr>
          <p:cNvPr id="4" name="TextBox 12">
            <a:extLst>
              <a:ext uri="{FF2B5EF4-FFF2-40B4-BE49-F238E27FC236}">
                <a16:creationId xmlns:a16="http://schemas.microsoft.com/office/drawing/2014/main" id="{F6B21003-F3DF-A6BB-0944-BB1F0DE86525}"/>
              </a:ext>
            </a:extLst>
          </p:cNvPr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05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시스템 구조도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</p:spTree>
    <p:extLst>
      <p:ext uri="{BB962C8B-B14F-4D97-AF65-F5344CB8AC3E}">
        <p14:creationId xmlns:p14="http://schemas.microsoft.com/office/powerpoint/2010/main" val="582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989812-39FB-0364-59A3-1E75ED87BB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680ED3C-E615-3164-776D-0DD9A7961944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9CB3DD88-0ACE-E77C-4C8F-A5B1BCB05A9E}"/>
              </a:ext>
            </a:extLst>
          </p:cNvPr>
          <p:cNvSpPr txBox="1"/>
          <p:nvPr/>
        </p:nvSpPr>
        <p:spPr>
          <a:xfrm>
            <a:off x="2971800" y="4654407"/>
            <a:ext cx="12192000" cy="28512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altLang="ko-KR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06</a:t>
            </a:r>
          </a:p>
          <a:p>
            <a:pPr algn="ctr">
              <a:lnSpc>
                <a:spcPts val="7279"/>
              </a:lnSpc>
            </a:pPr>
            <a:endParaRPr lang="en-US" altLang="ko-KR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algn="ctr">
              <a:lnSpc>
                <a:spcPts val="7279"/>
              </a:lnSpc>
            </a:pPr>
            <a:r>
              <a:rPr lang="ko-KR" altLang="en-US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화면 설계</a:t>
            </a:r>
            <a:endParaRPr lang="en-US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  <p:extLst>
      <p:ext uri="{BB962C8B-B14F-4D97-AF65-F5344CB8AC3E}">
        <p14:creationId xmlns:p14="http://schemas.microsoft.com/office/powerpoint/2010/main" val="512172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7E7B05-7FD0-E49F-A375-BBC63647E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B50CB8F-DEBC-B476-98E1-E11ED2C399F3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7DC340D6-55C7-C280-03BD-6951F762686F}"/>
              </a:ext>
            </a:extLst>
          </p:cNvPr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06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화면 설계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FCA0BBF-DFB1-5C18-FD39-21C9D674D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000" y="1986330"/>
            <a:ext cx="14400000" cy="814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291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101B6E-3705-DB60-4BCE-7187B0FD4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47434F24-605E-5FE5-8709-A29A9545A2B5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121CCD3F-B754-F45D-2577-F6E6BF22770F}"/>
              </a:ext>
            </a:extLst>
          </p:cNvPr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06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화면 설계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2E91602-AB98-9E82-860C-EAA2BCDB8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000" y="1948230"/>
            <a:ext cx="14400000" cy="803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88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7E516A-BAD0-BF45-EDDC-38244D70E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E973990-9BB8-10B3-80F7-583714B685E3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928A3807-8AEA-90FF-7FFE-6A07643ABB49}"/>
              </a:ext>
            </a:extLst>
          </p:cNvPr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06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화면 설계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F173745-A530-6812-B82F-F0FA503A0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000" y="1943100"/>
            <a:ext cx="14400000" cy="805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897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9ED539-E368-BA61-6E00-2BF2970CB7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B5C6E56-9F56-FDCC-E075-F5DAD6D48E32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CA27447D-2B7E-1D11-6BFC-D0FBC572543B}"/>
              </a:ext>
            </a:extLst>
          </p:cNvPr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06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화면 설계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70BA5EF-D820-83C1-ADF0-16C1D5849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000" y="1986330"/>
            <a:ext cx="14400000" cy="8084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035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6991B7-3B61-EA36-E6D1-7D8F5EC0D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0FCD6739-F4D0-D35F-D1B5-5D9DD2BE8D71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12A547CC-0A5A-5BEE-DBBA-EDE3F555C46B}"/>
              </a:ext>
            </a:extLst>
          </p:cNvPr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06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화면 설계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3D4FE4-7FFD-069E-0090-9E027EF1A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000" y="1986330"/>
            <a:ext cx="14400000" cy="807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494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8293BA-8D34-295D-70D8-F9F0CFD5C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0A5F420A-2329-098D-CC6D-355A339B46BE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12">
            <a:extLst>
              <a:ext uri="{FF2B5EF4-FFF2-40B4-BE49-F238E27FC236}">
                <a16:creationId xmlns:a16="http://schemas.microsoft.com/office/drawing/2014/main" id="{E66170BC-30E6-7ED4-DCB5-9E1A8743513D}"/>
              </a:ext>
            </a:extLst>
          </p:cNvPr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06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화면 설계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EDC260-CC92-3C38-EE29-84DDCA4C99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000" y="1986330"/>
            <a:ext cx="14400000" cy="807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40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5515395" y="7377415"/>
            <a:ext cx="5642922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1616378" y="7377415"/>
            <a:ext cx="5642922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5515395" y="8310714"/>
            <a:ext cx="5642922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11616378" y="8310714"/>
            <a:ext cx="5642922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5515395" y="9244012"/>
            <a:ext cx="5642922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11616378" y="9244012"/>
            <a:ext cx="5642922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1" name="Group 11"/>
          <p:cNvGrpSpPr/>
          <p:nvPr/>
        </p:nvGrpSpPr>
        <p:grpSpPr>
          <a:xfrm>
            <a:off x="1028700" y="4545018"/>
            <a:ext cx="3433051" cy="343305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1A87C6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28700" y="5810962"/>
            <a:ext cx="3433051" cy="3433051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1A87C6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5515395" y="6625339"/>
            <a:ext cx="6100983" cy="577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ko-KR" altLang="en-US" sz="44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① 주요 기능</a:t>
            </a:r>
            <a:endParaRPr lang="en-US" sz="4400" b="1" dirty="0">
              <a:solidFill>
                <a:srgbClr val="1A87C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1616378" y="6625339"/>
            <a:ext cx="5642922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ko-KR" altLang="en-US" sz="44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④</a:t>
            </a:r>
            <a:r>
              <a:rPr lang="ko-KR" altLang="en-US" sz="36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 </a:t>
            </a:r>
            <a:r>
              <a:rPr lang="ko-KR" altLang="en-US" sz="32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데이터베이스</a:t>
            </a:r>
            <a:r>
              <a:rPr lang="en-US" altLang="ko-KR" sz="32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(ERD) </a:t>
            </a:r>
            <a:r>
              <a:rPr lang="ko-KR" altLang="en-US" sz="32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설계</a:t>
            </a:r>
            <a:endParaRPr lang="en-US" sz="3200" b="1" dirty="0">
              <a:solidFill>
                <a:srgbClr val="1A87C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5515395" y="7558638"/>
            <a:ext cx="6100983" cy="577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ko-KR" altLang="en-US" sz="44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② 개발 환경</a:t>
            </a:r>
            <a:endParaRPr lang="en-US" sz="4400" b="1" dirty="0">
              <a:solidFill>
                <a:srgbClr val="1A87C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1616378" y="7558638"/>
            <a:ext cx="5642922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ko-KR" altLang="en-US" sz="44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⑤ 시스템 구조도</a:t>
            </a:r>
            <a:endParaRPr lang="en-US" sz="4400" b="1" dirty="0">
              <a:solidFill>
                <a:srgbClr val="1A87C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5515395" y="8491936"/>
            <a:ext cx="6100983" cy="577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ko-KR" altLang="en-US" sz="44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③ 팀원 구성 및 역할</a:t>
            </a:r>
            <a:endParaRPr lang="en-US" sz="4400" b="1" dirty="0">
              <a:solidFill>
                <a:srgbClr val="1A87C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1616378" y="8491936"/>
            <a:ext cx="6671622" cy="5770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480"/>
              </a:lnSpc>
            </a:pPr>
            <a:r>
              <a:rPr lang="ko-KR" altLang="en-US" sz="4400" b="1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⑥ 화면 설계</a:t>
            </a:r>
            <a:endParaRPr lang="en-US" sz="4400" b="1" dirty="0">
              <a:solidFill>
                <a:srgbClr val="1A87C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7342357" y="980724"/>
            <a:ext cx="3602685" cy="555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ko-KR" altLang="en-US" sz="8800" b="1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목 차</a:t>
            </a:r>
            <a:endParaRPr lang="en-US" sz="8800" b="1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944069"/>
            <a:ext cx="8115300" cy="1514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999"/>
              </a:lnSpc>
            </a:pPr>
            <a:r>
              <a:rPr lang="en-US" sz="9999">
                <a:solidFill>
                  <a:srgbClr val="1A87C6"/>
                </a:solidFill>
                <a:latin typeface="Lexend Deca"/>
                <a:ea typeface="Lexend Deca"/>
                <a:cs typeface="Lexend Deca"/>
                <a:sym typeface="Lexend Deca"/>
              </a:rPr>
              <a:t>Thank you.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4400190" y="4654407"/>
            <a:ext cx="9487621" cy="285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altLang="ko-KR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01</a:t>
            </a:r>
          </a:p>
          <a:p>
            <a:pPr algn="ctr">
              <a:lnSpc>
                <a:spcPts val="7279"/>
              </a:lnSpc>
            </a:pPr>
            <a:endParaRPr lang="en-US" altLang="ko-KR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algn="ctr">
              <a:lnSpc>
                <a:spcPts val="7279"/>
              </a:lnSpc>
            </a:pPr>
            <a:r>
              <a:rPr lang="ko-KR" altLang="en-US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주요 기능</a:t>
            </a:r>
            <a:endParaRPr lang="en-US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67549" y="4138096"/>
            <a:ext cx="7891751" cy="860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ko-KR" altLang="en-US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불법 </a:t>
            </a:r>
            <a:r>
              <a:rPr lang="ko-KR" altLang="en-US" sz="2500" dirty="0" err="1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주정차</a:t>
            </a:r>
            <a:r>
              <a:rPr lang="ko-KR" altLang="en-US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 시 범칙금 안내와 더불어 주변 주차장들의 목록과 위치 등의 정보를 제공합니다</a:t>
            </a:r>
            <a:r>
              <a:rPr lang="en-US" altLang="ko-KR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.</a:t>
            </a:r>
            <a:endParaRPr lang="en-US" sz="2500" dirty="0">
              <a:solidFill>
                <a:srgbClr val="1A87C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9367549" y="3344190"/>
            <a:ext cx="7891751" cy="510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10"/>
              </a:lnSpc>
            </a:pPr>
            <a:r>
              <a:rPr lang="ko-KR" altLang="en-US" sz="3079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주차장 목록 제공</a:t>
            </a:r>
            <a:endParaRPr lang="en-US" sz="3079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367549" y="6263223"/>
            <a:ext cx="7891751" cy="860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ko-KR" altLang="en-US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주차장의 남은 주차 공간과 해당 주차장의 요금</a:t>
            </a:r>
            <a:r>
              <a:rPr lang="en-US" altLang="ko-KR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</a:p>
          <a:p>
            <a:pPr algn="l">
              <a:lnSpc>
                <a:spcPts val="3500"/>
              </a:lnSpc>
            </a:pPr>
            <a:r>
              <a:rPr lang="ko-KR" altLang="en-US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주차장의 상세 정보를 제공합니다</a:t>
            </a:r>
            <a:r>
              <a:rPr lang="en-US" altLang="ko-KR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. </a:t>
            </a:r>
            <a:endParaRPr lang="en-US" sz="2500" dirty="0">
              <a:solidFill>
                <a:srgbClr val="1A87C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367549" y="5469317"/>
            <a:ext cx="7891751" cy="510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10"/>
              </a:lnSpc>
            </a:pPr>
            <a:r>
              <a:rPr lang="ko-KR" altLang="en-US" sz="3079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주차장 상세 정보 제공</a:t>
            </a:r>
            <a:endParaRPr lang="en-US" sz="3079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367549" y="8388350"/>
            <a:ext cx="7891751" cy="860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ko-KR" altLang="en-US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지도를 활용한 각 동별 데이터</a:t>
            </a:r>
            <a:r>
              <a:rPr lang="en-US" altLang="ko-KR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표</a:t>
            </a:r>
            <a:r>
              <a:rPr lang="en-US" altLang="ko-KR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파이차트</a:t>
            </a:r>
            <a:r>
              <a:rPr lang="en-US" altLang="ko-KR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, </a:t>
            </a:r>
            <a:r>
              <a:rPr lang="ko-KR" altLang="en-US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막대그래프 등의 시각화 데이터를 제공합니다</a:t>
            </a:r>
            <a:r>
              <a:rPr lang="en-US" altLang="ko-KR" sz="2500" dirty="0">
                <a:solidFill>
                  <a:srgbClr val="1A87C6"/>
                </a:solidFill>
                <a:latin typeface="윤고딕"/>
                <a:ea typeface="윤고딕"/>
                <a:cs typeface="윤고딕"/>
                <a:sym typeface="윤고딕"/>
              </a:rPr>
              <a:t>. </a:t>
            </a:r>
            <a:endParaRPr lang="en-US" sz="2500" dirty="0">
              <a:solidFill>
                <a:srgbClr val="1A87C6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367549" y="7594443"/>
            <a:ext cx="7891751" cy="510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10"/>
              </a:lnSpc>
            </a:pPr>
            <a:r>
              <a:rPr lang="ko-KR" altLang="en-US" sz="3079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통계 보기</a:t>
            </a:r>
            <a:endParaRPr lang="en-US" sz="3079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9367549" y="4022223"/>
            <a:ext cx="7891751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9367549" y="6147040"/>
            <a:ext cx="7891751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>
            <a:off x="9367549" y="8272166"/>
            <a:ext cx="7891751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12"/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01 -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주요 기능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028700" y="3315615"/>
            <a:ext cx="7972962" cy="865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79"/>
              </a:lnSpc>
            </a:pPr>
            <a:r>
              <a:rPr lang="ko-KR" altLang="en-US" sz="5199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불법 </a:t>
            </a:r>
            <a:r>
              <a:rPr lang="ko-KR" altLang="en-US" sz="5199" dirty="0" err="1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주정차</a:t>
            </a:r>
            <a:r>
              <a:rPr lang="ko-KR" altLang="en-US" sz="5199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 관리 시스템</a:t>
            </a:r>
            <a:endParaRPr lang="en-US" sz="5199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27270D-BD6D-96DE-6C11-8F393A7BC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8E308CEF-F251-D89C-7FD1-CF0402EA673D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E5FE182D-2950-09F5-EAC3-A5C6C5159794}"/>
              </a:ext>
            </a:extLst>
          </p:cNvPr>
          <p:cNvSpPr txBox="1"/>
          <p:nvPr/>
        </p:nvSpPr>
        <p:spPr>
          <a:xfrm>
            <a:off x="4400190" y="4654407"/>
            <a:ext cx="9487621" cy="285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altLang="ko-KR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02</a:t>
            </a:r>
          </a:p>
          <a:p>
            <a:pPr algn="ctr">
              <a:lnSpc>
                <a:spcPts val="7279"/>
              </a:lnSpc>
            </a:pPr>
            <a:endParaRPr lang="en-US" altLang="ko-KR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algn="ctr">
              <a:lnSpc>
                <a:spcPts val="7279"/>
              </a:lnSpc>
            </a:pPr>
            <a:r>
              <a:rPr lang="ko-KR" altLang="en-US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개발 환경</a:t>
            </a:r>
            <a:endParaRPr lang="en-US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  <p:extLst>
      <p:ext uri="{BB962C8B-B14F-4D97-AF65-F5344CB8AC3E}">
        <p14:creationId xmlns:p14="http://schemas.microsoft.com/office/powerpoint/2010/main" val="2917785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3" name="Picture 7">
            <a:extLst>
              <a:ext uri="{FF2B5EF4-FFF2-40B4-BE49-F238E27FC236}">
                <a16:creationId xmlns:a16="http://schemas.microsoft.com/office/drawing/2014/main" id="{8268C4F3-B56C-2A63-5845-36D9B8361D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9144000" y="6210300"/>
            <a:ext cx="7099298" cy="3517900"/>
          </a:xfrm>
          <a:prstGeom prst="rect">
            <a:avLst/>
          </a:prstGeom>
        </p:spPr>
      </p:pic>
      <p:pic>
        <p:nvPicPr>
          <p:cNvPr id="14" name="Picture 4">
            <a:extLst>
              <a:ext uri="{FF2B5EF4-FFF2-40B4-BE49-F238E27FC236}">
                <a16:creationId xmlns:a16="http://schemas.microsoft.com/office/drawing/2014/main" id="{69FB1D0E-332C-74C2-A6E6-0CA0C16D085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1612898" y="2565400"/>
            <a:ext cx="7099298" cy="3517900"/>
          </a:xfrm>
          <a:prstGeom prst="rect">
            <a:avLst/>
          </a:prstGeom>
          <a:solidFill>
            <a:srgbClr val="F4F3F3"/>
          </a:solidFill>
        </p:spPr>
      </p:pic>
      <p:pic>
        <p:nvPicPr>
          <p:cNvPr id="15" name="Picture 5">
            <a:extLst>
              <a:ext uri="{FF2B5EF4-FFF2-40B4-BE49-F238E27FC236}">
                <a16:creationId xmlns:a16="http://schemas.microsoft.com/office/drawing/2014/main" id="{AA8C2589-4892-058E-649E-93AE029CF8A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9144000" y="2565399"/>
            <a:ext cx="7099298" cy="3517900"/>
          </a:xfrm>
          <a:prstGeom prst="rect">
            <a:avLst/>
          </a:prstGeom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38F3F2AA-6E5C-6AE2-D4DC-255607F85A3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1612898" y="6210300"/>
            <a:ext cx="7099298" cy="3517900"/>
          </a:xfrm>
          <a:prstGeom prst="rect">
            <a:avLst/>
          </a:prstGeom>
        </p:spPr>
      </p:pic>
      <p:sp>
        <p:nvSpPr>
          <p:cNvPr id="17" name="TextBox 19">
            <a:extLst>
              <a:ext uri="{FF2B5EF4-FFF2-40B4-BE49-F238E27FC236}">
                <a16:creationId xmlns:a16="http://schemas.microsoft.com/office/drawing/2014/main" id="{28365FD2-7FC8-E05D-914A-CA4E827B5240}"/>
              </a:ext>
            </a:extLst>
          </p:cNvPr>
          <p:cNvSpPr txBox="1"/>
          <p:nvPr/>
        </p:nvSpPr>
        <p:spPr>
          <a:xfrm>
            <a:off x="2070098" y="2953310"/>
            <a:ext cx="3962400" cy="60325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3200" b="1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개발 도구</a:t>
            </a:r>
            <a:r>
              <a:rPr lang="ko-KR" altLang="en-US" sz="3200" b="1" i="0" u="none" strike="noStrike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 </a:t>
            </a:r>
            <a:r>
              <a:rPr lang="en-US" altLang="ko-KR" sz="3200" b="1" i="0" u="none" strike="noStrike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&amp; </a:t>
            </a:r>
            <a:r>
              <a:rPr lang="ko-KR" altLang="en-US" sz="3200" b="1" i="0" u="none" strike="noStrike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운영체제</a:t>
            </a:r>
            <a:endParaRPr lang="en-US" altLang="ko-KR" sz="3200" b="1" i="0" u="none" strike="noStrike" dirty="0">
              <a:solidFill>
                <a:srgbClr val="11359A"/>
              </a:solidFill>
              <a:latin typeface="Pretendard Bold" panose="020B0600000101010101" charset="-127"/>
              <a:ea typeface="Pretendard Bold" panose="020B0600000101010101" charset="-127"/>
            </a:endParaRPr>
          </a:p>
          <a:p>
            <a:pPr lvl="0" algn="l">
              <a:lnSpc>
                <a:spcPct val="99600"/>
              </a:lnSpc>
            </a:pPr>
            <a:endParaRPr lang="en-US" sz="4800" b="0" i="0" u="none" strike="noStrike" dirty="0">
              <a:solidFill>
                <a:srgbClr val="11359A"/>
              </a:solidFill>
              <a:latin typeface="Pretendard Bold"/>
            </a:endParaRPr>
          </a:p>
        </p:txBody>
      </p: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5946F8A7-1A7D-FA1E-1D10-B1AF05D25E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7069834"/>
              </p:ext>
            </p:extLst>
          </p:nvPr>
        </p:nvGraphicFramePr>
        <p:xfrm>
          <a:off x="2070098" y="3784600"/>
          <a:ext cx="457200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1681604842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Window 11 (OS)</a:t>
                      </a:r>
                      <a:endParaRPr lang="ko-KR" altLang="en-US" b="0" dirty="0">
                        <a:solidFill>
                          <a:srgbClr val="1A87C6"/>
                        </a:solidFill>
                        <a:latin typeface="윤고딕 Medium" panose="020B0600000101010101" charset="-127"/>
                        <a:ea typeface="윤고딕 Medium" panose="020B0600000101010101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6235296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Python 3.13.6</a:t>
                      </a:r>
                      <a:endParaRPr lang="ko-KR" altLang="en-US" b="0" dirty="0">
                        <a:solidFill>
                          <a:srgbClr val="1A87C6"/>
                        </a:solidFill>
                        <a:latin typeface="윤고딕 Medium" panose="020B0600000101010101" charset="-127"/>
                        <a:ea typeface="윤고딕 Medium" panose="020B0600000101010101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264336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PyCharmCommunityEdition21.0.7</a:t>
                      </a:r>
                      <a:endParaRPr lang="ko-KR" altLang="en-US" b="0" dirty="0">
                        <a:solidFill>
                          <a:srgbClr val="1A87C6"/>
                        </a:solidFill>
                        <a:latin typeface="윤고딕 Medium" panose="020B0600000101010101" charset="-127"/>
                        <a:ea typeface="윤고딕 Medium" panose="020B0600000101010101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6807118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</a:t>
                      </a:r>
                      <a:r>
                        <a:rPr lang="en-US" altLang="ko-KR" b="0" dirty="0" err="1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Github</a:t>
                      </a:r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, Git</a:t>
                      </a:r>
                      <a:endParaRPr lang="ko-KR" altLang="en-US" b="0" dirty="0">
                        <a:solidFill>
                          <a:srgbClr val="1A87C6"/>
                        </a:solidFill>
                        <a:latin typeface="윤고딕 Medium" panose="020B0600000101010101" charset="-127"/>
                        <a:ea typeface="윤고딕 Medium" panose="020B0600000101010101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7442327"/>
                  </a:ext>
                </a:extLst>
              </a:tr>
            </a:tbl>
          </a:graphicData>
        </a:graphic>
      </p:graphicFrame>
      <p:sp>
        <p:nvSpPr>
          <p:cNvPr id="19" name="TextBox 19">
            <a:extLst>
              <a:ext uri="{FF2B5EF4-FFF2-40B4-BE49-F238E27FC236}">
                <a16:creationId xmlns:a16="http://schemas.microsoft.com/office/drawing/2014/main" id="{1E8605BF-AF0C-6EED-A3DB-D9924F3FD73A}"/>
              </a:ext>
            </a:extLst>
          </p:cNvPr>
          <p:cNvSpPr txBox="1"/>
          <p:nvPr/>
        </p:nvSpPr>
        <p:spPr>
          <a:xfrm>
            <a:off x="9613898" y="2953310"/>
            <a:ext cx="3962400" cy="60325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3200" b="1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서버</a:t>
            </a:r>
            <a:r>
              <a:rPr lang="ko-KR" altLang="en-US" sz="3200" b="1" i="0" u="none" strike="noStrike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 </a:t>
            </a:r>
            <a:r>
              <a:rPr lang="en-US" altLang="ko-KR" sz="3200" b="1" i="0" u="none" strike="noStrike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&amp; </a:t>
            </a:r>
            <a:r>
              <a:rPr lang="ko-KR" altLang="en-US" sz="3200" b="1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데이터 베이스</a:t>
            </a:r>
            <a:endParaRPr lang="en-US" altLang="ko-KR" sz="3200" b="1" i="0" u="none" strike="noStrike" dirty="0">
              <a:solidFill>
                <a:srgbClr val="11359A"/>
              </a:solidFill>
              <a:latin typeface="Pretendard Bold" panose="020B0600000101010101" charset="-127"/>
              <a:ea typeface="Pretendard Bold" panose="020B0600000101010101" charset="-127"/>
            </a:endParaRPr>
          </a:p>
          <a:p>
            <a:pPr lvl="0" algn="l">
              <a:lnSpc>
                <a:spcPct val="99600"/>
              </a:lnSpc>
            </a:pPr>
            <a:endParaRPr lang="en-US" sz="4800" b="0" i="0" u="none" strike="noStrike" dirty="0">
              <a:solidFill>
                <a:srgbClr val="11359A"/>
              </a:solidFill>
              <a:latin typeface="Pretendard Bold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E0D3A693-DF11-DC66-C3D9-231EBB522B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806854"/>
              </p:ext>
            </p:extLst>
          </p:nvPr>
        </p:nvGraphicFramePr>
        <p:xfrm>
          <a:off x="9613898" y="3872714"/>
          <a:ext cx="6172200" cy="1664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72200">
                  <a:extLst>
                    <a:ext uri="{9D8B030D-6E8A-4147-A177-3AD203B41FA5}">
                      <a16:colId xmlns:a16="http://schemas.microsoft.com/office/drawing/2014/main" val="1681604842"/>
                    </a:ext>
                  </a:extLst>
                </a:gridCol>
              </a:tblGrid>
              <a:tr h="55994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Django </a:t>
                      </a:r>
                      <a:r>
                        <a:rPr lang="ko-KR" altLang="en-US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내장 서버</a:t>
                      </a:r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(python manage.py </a:t>
                      </a:r>
                      <a:r>
                        <a:rPr lang="en-US" altLang="ko-KR" b="0" dirty="0" err="1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runserver</a:t>
                      </a:r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6235296"/>
                  </a:ext>
                </a:extLst>
              </a:tr>
              <a:tr h="5522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SQLite3 3.41.2 (</a:t>
                      </a:r>
                      <a:r>
                        <a:rPr lang="ko-KR" altLang="en-US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파일기반 개발용</a:t>
                      </a:r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264336"/>
                  </a:ext>
                </a:extLst>
              </a:tr>
              <a:tr h="55227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WSGI / ASGI (</a:t>
                      </a:r>
                      <a:r>
                        <a:rPr lang="ko-KR" altLang="en-US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동기 및 비동기 요청 처리</a:t>
                      </a:r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6807118"/>
                  </a:ext>
                </a:extLst>
              </a:tr>
            </a:tbl>
          </a:graphicData>
        </a:graphic>
      </p:graphicFrame>
      <p:sp>
        <p:nvSpPr>
          <p:cNvPr id="21" name="TextBox 19">
            <a:extLst>
              <a:ext uri="{FF2B5EF4-FFF2-40B4-BE49-F238E27FC236}">
                <a16:creationId xmlns:a16="http://schemas.microsoft.com/office/drawing/2014/main" id="{F24930CC-BA3A-698B-12E4-CE1568123915}"/>
              </a:ext>
            </a:extLst>
          </p:cNvPr>
          <p:cNvSpPr txBox="1"/>
          <p:nvPr/>
        </p:nvSpPr>
        <p:spPr>
          <a:xfrm>
            <a:off x="2079063" y="6587752"/>
            <a:ext cx="3962400" cy="60325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3200" b="1" i="0" u="none" strike="noStrike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웹 기술</a:t>
            </a:r>
            <a:endParaRPr lang="en-US" sz="4800" b="1" i="0" u="none" strike="noStrike" dirty="0">
              <a:solidFill>
                <a:srgbClr val="11359A"/>
              </a:solidFill>
              <a:latin typeface="Pretendard Bold"/>
            </a:endParaRPr>
          </a:p>
        </p:txBody>
      </p:sp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E44AF0D7-8C1A-0CF9-290D-B6F9CE4277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5206747"/>
              </p:ext>
            </p:extLst>
          </p:nvPr>
        </p:nvGraphicFramePr>
        <p:xfrm>
          <a:off x="2070098" y="7354572"/>
          <a:ext cx="5629835" cy="1916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29835">
                  <a:extLst>
                    <a:ext uri="{9D8B030D-6E8A-4147-A177-3AD203B41FA5}">
                      <a16:colId xmlns:a16="http://schemas.microsoft.com/office/drawing/2014/main" val="1681604842"/>
                    </a:ext>
                  </a:extLst>
                </a:gridCol>
              </a:tblGrid>
              <a:tr h="4791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Django 5.2.5 (Backend)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6235296"/>
                  </a:ext>
                </a:extLst>
              </a:tr>
              <a:tr h="4791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Django Templates Engine (HTML/CSS/JS)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264336"/>
                  </a:ext>
                </a:extLst>
              </a:tr>
              <a:tr h="4791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ASGI (</a:t>
                      </a:r>
                      <a:r>
                        <a:rPr lang="en-US" altLang="ko-KR" b="0" dirty="0" err="1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asgiref</a:t>
                      </a:r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 3.9.1) – </a:t>
                      </a:r>
                      <a:r>
                        <a:rPr lang="ko-KR" altLang="en-US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요청 처리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6807118"/>
                  </a:ext>
                </a:extLst>
              </a:tr>
              <a:tr h="47910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REST API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2356222"/>
                  </a:ext>
                </a:extLst>
              </a:tr>
            </a:tbl>
          </a:graphicData>
        </a:graphic>
      </p:graphicFrame>
      <p:sp>
        <p:nvSpPr>
          <p:cNvPr id="23" name="TextBox 19">
            <a:extLst>
              <a:ext uri="{FF2B5EF4-FFF2-40B4-BE49-F238E27FC236}">
                <a16:creationId xmlns:a16="http://schemas.microsoft.com/office/drawing/2014/main" id="{7F2EF723-7153-4110-0DFC-FDB25169E827}"/>
              </a:ext>
            </a:extLst>
          </p:cNvPr>
          <p:cNvSpPr txBox="1"/>
          <p:nvPr/>
        </p:nvSpPr>
        <p:spPr>
          <a:xfrm>
            <a:off x="9613898" y="6613712"/>
            <a:ext cx="3962400" cy="60325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altLang="en-US" sz="3200" b="1" i="0" u="none" strike="noStrike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외부 </a:t>
            </a:r>
            <a:r>
              <a:rPr lang="en-US" altLang="ko-KR" sz="3200" b="1" i="0" u="none" strike="noStrike" dirty="0">
                <a:solidFill>
                  <a:srgbClr val="11359A"/>
                </a:solidFill>
                <a:latin typeface="Pretendard Bold" panose="020B0600000101010101" charset="-127"/>
                <a:ea typeface="Pretendard Bold" panose="020B0600000101010101" charset="-127"/>
              </a:rPr>
              <a:t>API</a:t>
            </a:r>
            <a:endParaRPr lang="en-US" sz="4800" b="1" i="0" u="none" strike="noStrike" dirty="0">
              <a:solidFill>
                <a:srgbClr val="11359A"/>
              </a:solidFill>
              <a:latin typeface="Pretendard Bold"/>
            </a:endParaRPr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E178733F-DB3A-A45D-F34C-99621BA42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804183"/>
              </p:ext>
            </p:extLst>
          </p:nvPr>
        </p:nvGraphicFramePr>
        <p:xfrm>
          <a:off x="9448800" y="7206631"/>
          <a:ext cx="5943600" cy="22167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3600">
                  <a:extLst>
                    <a:ext uri="{9D8B030D-6E8A-4147-A177-3AD203B41FA5}">
                      <a16:colId xmlns:a16="http://schemas.microsoft.com/office/drawing/2014/main" val="1681604842"/>
                    </a:ext>
                  </a:extLst>
                </a:gridCol>
              </a:tblGrid>
              <a:tr h="3739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주차장 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/ 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교통단속 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CCTV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데이터 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-  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공공 데이터 포털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6235296"/>
                  </a:ext>
                </a:extLst>
              </a:tr>
              <a:tr h="3739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도로 데이터 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- Overpass API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0264336"/>
                  </a:ext>
                </a:extLst>
              </a:tr>
              <a:tr h="3739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지도 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-  Kakao Maps API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6807118"/>
                  </a:ext>
                </a:extLst>
              </a:tr>
              <a:tr h="37396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</a:t>
                      </a:r>
                      <a:r>
                        <a:rPr lang="en-US" altLang="ko-KR" sz="1700" b="0" dirty="0" err="1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GeoJSON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 (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고양시 행정구역 데이터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6479112"/>
                  </a:ext>
                </a:extLst>
              </a:tr>
              <a:tr h="37038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V-WORLD (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국토교통부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) 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법정구역정보 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SHP 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데이터</a:t>
                      </a:r>
                      <a:endParaRPr lang="en-US" altLang="ko-KR" sz="1700" b="0" dirty="0">
                        <a:solidFill>
                          <a:srgbClr val="1A87C6"/>
                        </a:solidFill>
                        <a:latin typeface="윤고딕 Medium" panose="020B0600000101010101" charset="-127"/>
                        <a:ea typeface="윤고딕 Medium" panose="020B0600000101010101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9983895"/>
                  </a:ext>
                </a:extLst>
              </a:tr>
              <a:tr h="32975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• 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실시간 주차현황 데이터 </a:t>
                      </a:r>
                      <a:r>
                        <a:rPr lang="en-US" altLang="ko-KR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– </a:t>
                      </a:r>
                      <a:r>
                        <a:rPr lang="ko-KR" altLang="en-US" sz="1700" b="0" dirty="0">
                          <a:solidFill>
                            <a:srgbClr val="1A87C6"/>
                          </a:solidFill>
                          <a:latin typeface="윤고딕 Medium" panose="020B0600000101010101" charset="-127"/>
                          <a:ea typeface="윤고딕 Medium" panose="020B0600000101010101" charset="-127"/>
                        </a:rPr>
                        <a:t>경기도 교통 정보 센터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0962428"/>
                  </a:ext>
                </a:extLst>
              </a:tr>
            </a:tbl>
          </a:graphicData>
        </a:graphic>
      </p:graphicFrame>
      <p:pic>
        <p:nvPicPr>
          <p:cNvPr id="25" name="그림 24">
            <a:extLst>
              <a:ext uri="{FF2B5EF4-FFF2-40B4-BE49-F238E27FC236}">
                <a16:creationId xmlns:a16="http://schemas.microsoft.com/office/drawing/2014/main" id="{02EA03BD-463B-C11D-2E07-38735FCB373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405" y="3989026"/>
            <a:ext cx="842493" cy="842493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DCF10D99-0C94-2064-6639-D387DFA6A9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282" y="6864818"/>
            <a:ext cx="729782" cy="729782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18E71E62-446C-511B-E9A5-72F705F918C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43098" y="3080310"/>
            <a:ext cx="1256180" cy="62809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166A23C5-D9A7-B05D-B6A0-D9D7824163B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097" y="3059612"/>
            <a:ext cx="892301" cy="1029038"/>
          </a:xfrm>
          <a:prstGeom prst="rect">
            <a:avLst/>
          </a:prstGeom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D78183C6-F895-9167-11DE-51626BA9040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4098" y="6846092"/>
            <a:ext cx="804674" cy="804674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03EF9029-CDB5-793F-03FF-8F9D3B4D75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4098" y="7868227"/>
            <a:ext cx="793173" cy="793173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DDE23187-9527-9FA4-C71B-B222E3E02CB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3871" y="4812925"/>
            <a:ext cx="801965" cy="724275"/>
          </a:xfrm>
          <a:prstGeom prst="rect">
            <a:avLst/>
          </a:prstGeom>
        </p:spPr>
      </p:pic>
      <p:sp>
        <p:nvSpPr>
          <p:cNvPr id="32" name="TextBox 12">
            <a:extLst>
              <a:ext uri="{FF2B5EF4-FFF2-40B4-BE49-F238E27FC236}">
                <a16:creationId xmlns:a16="http://schemas.microsoft.com/office/drawing/2014/main" id="{D55EA1F8-9EA6-9CD9-FCA3-1B0C3CC9C304}"/>
              </a:ext>
            </a:extLst>
          </p:cNvPr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02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개발 환경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934638-55BC-5334-D250-5FE70C4254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0C4FCEED-590B-6C63-8EDE-4E607B07260D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853C2390-215C-BDDB-B8A8-FF134DE0FFF5}"/>
              </a:ext>
            </a:extLst>
          </p:cNvPr>
          <p:cNvSpPr txBox="1"/>
          <p:nvPr/>
        </p:nvSpPr>
        <p:spPr>
          <a:xfrm>
            <a:off x="4400190" y="4654407"/>
            <a:ext cx="9487621" cy="285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altLang="ko-KR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03</a:t>
            </a:r>
          </a:p>
          <a:p>
            <a:pPr algn="ctr">
              <a:lnSpc>
                <a:spcPts val="7279"/>
              </a:lnSpc>
            </a:pPr>
            <a:endParaRPr lang="en-US" altLang="ko-KR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algn="ctr">
              <a:lnSpc>
                <a:spcPts val="7279"/>
              </a:lnSpc>
            </a:pPr>
            <a:r>
              <a:rPr lang="ko-KR" altLang="en-US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팀 구성 및 역할</a:t>
            </a:r>
            <a:endParaRPr lang="en-US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  <p:extLst>
      <p:ext uri="{BB962C8B-B14F-4D97-AF65-F5344CB8AC3E}">
        <p14:creationId xmlns:p14="http://schemas.microsoft.com/office/powerpoint/2010/main" val="3393692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69FDAD-3963-D38A-DB70-70709D88F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281C49E-6FC4-9360-F7DD-1B2C25C10ECE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07AC6803-7F74-CBFB-F1C3-8F55C19F648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559050" y="1885373"/>
            <a:ext cx="6527800" cy="3098800"/>
          </a:xfrm>
          <a:prstGeom prst="rect">
            <a:avLst/>
          </a:prstGeom>
        </p:spPr>
      </p:pic>
      <p:sp>
        <p:nvSpPr>
          <p:cNvPr id="9" name="TextBox 9">
            <a:extLst>
              <a:ext uri="{FF2B5EF4-FFF2-40B4-BE49-F238E27FC236}">
                <a16:creationId xmlns:a16="http://schemas.microsoft.com/office/drawing/2014/main" id="{E84ECB12-68F7-D103-894E-1F18623A092C}"/>
              </a:ext>
            </a:extLst>
          </p:cNvPr>
          <p:cNvSpPr txBox="1"/>
          <p:nvPr/>
        </p:nvSpPr>
        <p:spPr>
          <a:xfrm>
            <a:off x="2882153" y="2831353"/>
            <a:ext cx="5451049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indent="-342900">
              <a:lnSpc>
                <a:spcPts val="32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PM. 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프로젝트 전반적인 계획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, 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방향성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 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관리 및 조율</a:t>
            </a:r>
            <a:endParaRPr lang="en-US" altLang="ko-KR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indent="-342900">
              <a:lnSpc>
                <a:spcPts val="32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프로젝트 초기 모델 토의 및 구현 참여</a:t>
            </a:r>
            <a:endParaRPr lang="en-US" altLang="ko-KR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indent="-342900">
              <a:lnSpc>
                <a:spcPts val="32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실시간 주차장 데이터 관련 오픈 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API 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연동작업 참여</a:t>
            </a:r>
            <a:endParaRPr lang="en-US" altLang="ko-KR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indent="-342900">
              <a:lnSpc>
                <a:spcPts val="32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불법 주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·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정차 차량 데이터 추출 및 저장 기능 구현</a:t>
            </a:r>
            <a:endParaRPr lang="en-US" altLang="ko-KR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indent="-342900">
              <a:lnSpc>
                <a:spcPts val="32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통계 페이지 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UI/UX 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구현</a:t>
            </a:r>
            <a:endParaRPr lang="en-US" altLang="ko-KR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lvl="0" indent="-342900" algn="l">
              <a:lnSpc>
                <a:spcPct val="124499"/>
              </a:lnSpc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10" name="사각형: 둥근 위쪽 모서리 9">
            <a:extLst>
              <a:ext uri="{FF2B5EF4-FFF2-40B4-BE49-F238E27FC236}">
                <a16:creationId xmlns:a16="http://schemas.microsoft.com/office/drawing/2014/main" id="{69B515B6-717C-FA4E-ECFA-4DD7A317BE77}"/>
              </a:ext>
            </a:extLst>
          </p:cNvPr>
          <p:cNvSpPr/>
          <p:nvPr/>
        </p:nvSpPr>
        <p:spPr>
          <a:xfrm>
            <a:off x="2559050" y="1885373"/>
            <a:ext cx="6527800" cy="774700"/>
          </a:xfrm>
          <a:prstGeom prst="round2Same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atin typeface="윤고딕 Medium" panose="020B0600000101010101" charset="-127"/>
                <a:ea typeface="윤고딕 Medium" panose="020B0600000101010101" charset="-127"/>
              </a:rPr>
              <a:t>안 성 호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13E05687-AD6E-EAEC-9536-5A0135C25D5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9328150" y="1917700"/>
            <a:ext cx="6527800" cy="3098800"/>
          </a:xfrm>
          <a:prstGeom prst="rect">
            <a:avLst/>
          </a:prstGeom>
        </p:spPr>
      </p:pic>
      <p:sp>
        <p:nvSpPr>
          <p:cNvPr id="12" name="TextBox 9">
            <a:extLst>
              <a:ext uri="{FF2B5EF4-FFF2-40B4-BE49-F238E27FC236}">
                <a16:creationId xmlns:a16="http://schemas.microsoft.com/office/drawing/2014/main" id="{1FC2CAC8-537C-7CA1-0C36-8A3078321DA9}"/>
              </a:ext>
            </a:extLst>
          </p:cNvPr>
          <p:cNvSpPr txBox="1"/>
          <p:nvPr/>
        </p:nvSpPr>
        <p:spPr>
          <a:xfrm>
            <a:off x="9677400" y="3149600"/>
            <a:ext cx="5451049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주차장 상세정보 페이지 </a:t>
            </a:r>
            <a:r>
              <a:rPr lang="en-US" altLang="ko-KR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UI/UX </a:t>
            </a:r>
            <a:r>
              <a:rPr lang="ko-KR" altLang="en-US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구성</a:t>
            </a:r>
            <a:endParaRPr lang="en-US" altLang="ko-KR" sz="20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주차장 공공데이터 위치 정합화</a:t>
            </a:r>
            <a:endParaRPr lang="en-US" altLang="ko-KR" sz="20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범칙금 안내 팝업 구현</a:t>
            </a:r>
            <a:endParaRPr lang="en-US" altLang="ko-KR" sz="20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</p:txBody>
      </p:sp>
      <p:sp>
        <p:nvSpPr>
          <p:cNvPr id="13" name="사각형: 둥근 위쪽 모서리 12">
            <a:extLst>
              <a:ext uri="{FF2B5EF4-FFF2-40B4-BE49-F238E27FC236}">
                <a16:creationId xmlns:a16="http://schemas.microsoft.com/office/drawing/2014/main" id="{A5B77FED-1436-001B-BC13-6FA4878735D0}"/>
              </a:ext>
            </a:extLst>
          </p:cNvPr>
          <p:cNvSpPr/>
          <p:nvPr/>
        </p:nvSpPr>
        <p:spPr>
          <a:xfrm>
            <a:off x="9328150" y="1917700"/>
            <a:ext cx="6527800" cy="774700"/>
          </a:xfrm>
          <a:prstGeom prst="round2Same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atin typeface="윤고딕 Medium" panose="020B0600000101010101" charset="-127"/>
                <a:ea typeface="윤고딕 Medium" panose="020B0600000101010101" charset="-127"/>
              </a:rPr>
              <a:t>이 강 호</a:t>
            </a:r>
          </a:p>
        </p:txBody>
      </p:sp>
      <p:pic>
        <p:nvPicPr>
          <p:cNvPr id="14" name="Picture 4">
            <a:extLst>
              <a:ext uri="{FF2B5EF4-FFF2-40B4-BE49-F238E27FC236}">
                <a16:creationId xmlns:a16="http://schemas.microsoft.com/office/drawing/2014/main" id="{6A713DC2-2B82-036F-D7D0-56CAF70F3A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2559050" y="5250873"/>
            <a:ext cx="6527800" cy="3098800"/>
          </a:xfrm>
          <a:prstGeom prst="rect">
            <a:avLst/>
          </a:prstGeom>
        </p:spPr>
      </p:pic>
      <p:sp>
        <p:nvSpPr>
          <p:cNvPr id="15" name="TextBox 9">
            <a:extLst>
              <a:ext uri="{FF2B5EF4-FFF2-40B4-BE49-F238E27FC236}">
                <a16:creationId xmlns:a16="http://schemas.microsoft.com/office/drawing/2014/main" id="{5BBCCD71-B453-02AF-5616-E6CE4B541521}"/>
              </a:ext>
            </a:extLst>
          </p:cNvPr>
          <p:cNvSpPr txBox="1"/>
          <p:nvPr/>
        </p:nvSpPr>
        <p:spPr>
          <a:xfrm>
            <a:off x="2881745" y="6183745"/>
            <a:ext cx="594995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메인 페이지 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UI/UX 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구성</a:t>
            </a:r>
            <a:endParaRPr lang="en-US" altLang="ko-KR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lvl="0" indent="-34290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b="0" i="0" u="none" strike="noStrike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K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akao Maps</a:t>
            </a:r>
            <a:r>
              <a:rPr lang="ko-KR" altLang="en-US" b="0" i="0" u="none" strike="noStrike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 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API, Overpass API 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연동 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/ 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지도 구현</a:t>
            </a:r>
            <a:endParaRPr lang="en-US" altLang="ko-KR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lvl="0" indent="-34290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불법 주</a:t>
            </a: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·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정차 판별 및 인근 주차장 리스트 출력 기능 구현</a:t>
            </a:r>
            <a:endParaRPr lang="en-US" altLang="ko-KR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lvl="0" indent="-342900"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CSV, JSON </a:t>
            </a:r>
            <a:r>
              <a:rPr lang="ko-KR" altLang="en-US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형식의 데이터 병합 및 재가공</a:t>
            </a:r>
            <a:endParaRPr lang="en-US" altLang="ko-KR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  <a:p>
            <a:pPr marL="342900" lvl="0" indent="-342900" algn="l">
              <a:lnSpc>
                <a:spcPct val="124499"/>
              </a:lnSpc>
              <a:buFont typeface="Arial" panose="020B0604020202020204" pitchFamily="34" charset="0"/>
              <a:buChar char="•"/>
            </a:pPr>
            <a:endParaRPr lang="en-US" sz="2200" b="0" i="0" u="none" strike="noStrike" dirty="0">
              <a:solidFill>
                <a:srgbClr val="11359A"/>
              </a:solidFill>
              <a:latin typeface="Pretendard Bold"/>
            </a:endParaRPr>
          </a:p>
        </p:txBody>
      </p:sp>
      <p:sp>
        <p:nvSpPr>
          <p:cNvPr id="16" name="사각형: 둥근 위쪽 모서리 15">
            <a:extLst>
              <a:ext uri="{FF2B5EF4-FFF2-40B4-BE49-F238E27FC236}">
                <a16:creationId xmlns:a16="http://schemas.microsoft.com/office/drawing/2014/main" id="{1D2CD7B8-399A-3DD3-C3EF-CB0E0DBE2537}"/>
              </a:ext>
            </a:extLst>
          </p:cNvPr>
          <p:cNvSpPr/>
          <p:nvPr/>
        </p:nvSpPr>
        <p:spPr>
          <a:xfrm>
            <a:off x="2559050" y="5250873"/>
            <a:ext cx="6527800" cy="774700"/>
          </a:xfrm>
          <a:prstGeom prst="round2Same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atin typeface="윤고딕 Medium" panose="020B0600000101010101" charset="-127"/>
                <a:ea typeface="윤고딕 Medium" panose="020B0600000101010101" charset="-127"/>
              </a:rPr>
              <a:t>조 현 진</a:t>
            </a:r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F64C607C-3D51-A228-9379-D4E1DB00DBE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"/>
          </a:blip>
          <a:stretch>
            <a:fillRect/>
          </a:stretch>
        </p:blipFill>
        <p:spPr>
          <a:xfrm>
            <a:off x="9328150" y="5283200"/>
            <a:ext cx="6527800" cy="3098800"/>
          </a:xfrm>
          <a:prstGeom prst="rect">
            <a:avLst/>
          </a:prstGeom>
        </p:spPr>
      </p:pic>
      <p:sp>
        <p:nvSpPr>
          <p:cNvPr id="18" name="TextBox 9">
            <a:extLst>
              <a:ext uri="{FF2B5EF4-FFF2-40B4-BE49-F238E27FC236}">
                <a16:creationId xmlns:a16="http://schemas.microsoft.com/office/drawing/2014/main" id="{6FF6CE7F-45D2-1AC1-90E1-392DC20B25EE}"/>
              </a:ext>
            </a:extLst>
          </p:cNvPr>
          <p:cNvSpPr txBox="1"/>
          <p:nvPr/>
        </p:nvSpPr>
        <p:spPr>
          <a:xfrm>
            <a:off x="9753600" y="6515100"/>
            <a:ext cx="5451049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모달</a:t>
            </a:r>
            <a:r>
              <a:rPr lang="ko-KR" altLang="en-US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 </a:t>
            </a:r>
            <a:r>
              <a:rPr lang="en-US" altLang="ko-KR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UI </a:t>
            </a:r>
            <a:r>
              <a:rPr lang="ko-KR" altLang="en-US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설계 및 구조화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사용자 경험</a:t>
            </a:r>
            <a:r>
              <a:rPr lang="en-US" altLang="ko-KR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(UX) </a:t>
            </a:r>
            <a:r>
              <a:rPr lang="ko-KR" altLang="en-US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개선 및 메시지 처리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Ajax </a:t>
            </a:r>
            <a:r>
              <a:rPr lang="ko-KR" altLang="en-US" sz="20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</a:rPr>
              <a:t>기반 회원 관리 기능 구현</a:t>
            </a:r>
            <a:endParaRPr lang="en-US" sz="2000" b="0" i="0" u="none" strike="noStrike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</a:endParaRPr>
          </a:p>
        </p:txBody>
      </p:sp>
      <p:sp>
        <p:nvSpPr>
          <p:cNvPr id="19" name="사각형: 둥근 위쪽 모서리 18">
            <a:extLst>
              <a:ext uri="{FF2B5EF4-FFF2-40B4-BE49-F238E27FC236}">
                <a16:creationId xmlns:a16="http://schemas.microsoft.com/office/drawing/2014/main" id="{A8C20AE2-6015-02E3-A71F-A923E758F155}"/>
              </a:ext>
            </a:extLst>
          </p:cNvPr>
          <p:cNvSpPr/>
          <p:nvPr/>
        </p:nvSpPr>
        <p:spPr>
          <a:xfrm>
            <a:off x="9328150" y="5283200"/>
            <a:ext cx="6527800" cy="774700"/>
          </a:xfrm>
          <a:prstGeom prst="round2Same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200" dirty="0">
                <a:latin typeface="윤고딕 Medium" panose="020B0600000101010101" charset="-127"/>
                <a:ea typeface="윤고딕 Medium" panose="020B0600000101010101" charset="-127"/>
              </a:rPr>
              <a:t>최 원 경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0F448DA0-DB05-182E-934C-9B273CAE4A41}"/>
              </a:ext>
            </a:extLst>
          </p:cNvPr>
          <p:cNvSpPr txBox="1"/>
          <p:nvPr/>
        </p:nvSpPr>
        <p:spPr>
          <a:xfrm>
            <a:off x="1028700" y="981075"/>
            <a:ext cx="3602685" cy="354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03 – </a:t>
            </a:r>
            <a:r>
              <a:rPr lang="ko-KR" altLang="en-US" sz="2400" dirty="0">
                <a:solidFill>
                  <a:srgbClr val="1A87C6"/>
                </a:solidFill>
                <a:latin typeface="윤고딕 Medium" panose="020B0600000101010101" charset="-127"/>
                <a:ea typeface="윤고딕 Medium" panose="020B0600000101010101" charset="-127"/>
                <a:cs typeface="Lexend Deca"/>
                <a:sym typeface="Lexend Deca"/>
              </a:rPr>
              <a:t>팀 구성 및 역할</a:t>
            </a:r>
            <a:endParaRPr lang="en-US" sz="2400" dirty="0">
              <a:solidFill>
                <a:srgbClr val="1A87C6"/>
              </a:solidFill>
              <a:latin typeface="윤고딕 Medium" panose="020B0600000101010101" charset="-127"/>
              <a:ea typeface="윤고딕 Medium" panose="020B0600000101010101" charset="-127"/>
              <a:cs typeface="Lexend Deca"/>
              <a:sym typeface="Lexend Deca"/>
            </a:endParaRPr>
          </a:p>
        </p:txBody>
      </p:sp>
    </p:spTree>
    <p:extLst>
      <p:ext uri="{BB962C8B-B14F-4D97-AF65-F5344CB8AC3E}">
        <p14:creationId xmlns:p14="http://schemas.microsoft.com/office/powerpoint/2010/main" val="480118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400892-CC4B-0B02-ED86-9717994B3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A25D5C2-32CD-EA6C-03F4-49B958CBC794}"/>
              </a:ext>
            </a:extLst>
          </p:cNvPr>
          <p:cNvSpPr/>
          <p:nvPr/>
        </p:nvSpPr>
        <p:spPr>
          <a:xfrm>
            <a:off x="0" y="1660930"/>
            <a:ext cx="18288000" cy="0"/>
          </a:xfrm>
          <a:prstGeom prst="line">
            <a:avLst/>
          </a:prstGeom>
          <a:ln w="28575" cap="flat">
            <a:solidFill>
              <a:srgbClr val="1A87C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5B4A69A3-CEF8-DB29-7F07-F0D32366D7B1}"/>
              </a:ext>
            </a:extLst>
          </p:cNvPr>
          <p:cNvSpPr txBox="1"/>
          <p:nvPr/>
        </p:nvSpPr>
        <p:spPr>
          <a:xfrm>
            <a:off x="2971800" y="4654407"/>
            <a:ext cx="12192000" cy="28512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altLang="ko-KR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04</a:t>
            </a:r>
          </a:p>
          <a:p>
            <a:pPr algn="ctr">
              <a:lnSpc>
                <a:spcPts val="7279"/>
              </a:lnSpc>
            </a:pPr>
            <a:endParaRPr lang="en-US" altLang="ko-KR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  <a:p>
            <a:pPr algn="ctr">
              <a:lnSpc>
                <a:spcPts val="7279"/>
              </a:lnSpc>
            </a:pPr>
            <a:r>
              <a:rPr lang="ko-KR" altLang="en-US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데이터베이스</a:t>
            </a:r>
            <a:r>
              <a:rPr lang="en-US" altLang="ko-KR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(ERD) </a:t>
            </a:r>
            <a:r>
              <a:rPr lang="ko-KR" altLang="en-US" sz="8800" dirty="0">
                <a:solidFill>
                  <a:srgbClr val="1A87C6"/>
                </a:solidFill>
                <a:latin typeface="윤고딕 Medium"/>
                <a:ea typeface="윤고딕 Medium"/>
                <a:cs typeface="윤고딕 Medium"/>
                <a:sym typeface="윤고딕 Medium"/>
              </a:rPr>
              <a:t>설계</a:t>
            </a:r>
            <a:endParaRPr lang="en-US" sz="8800" dirty="0">
              <a:solidFill>
                <a:srgbClr val="1A87C6"/>
              </a:solidFill>
              <a:latin typeface="윤고딕 Medium"/>
              <a:ea typeface="윤고딕 Medium"/>
              <a:cs typeface="윤고딕 Medium"/>
              <a:sym typeface="윤고딕 Medium"/>
            </a:endParaRPr>
          </a:p>
        </p:txBody>
      </p:sp>
    </p:spTree>
    <p:extLst>
      <p:ext uri="{BB962C8B-B14F-4D97-AF65-F5344CB8AC3E}">
        <p14:creationId xmlns:p14="http://schemas.microsoft.com/office/powerpoint/2010/main" val="2518046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450</Words>
  <Application>Microsoft Office PowerPoint</Application>
  <PresentationFormat>사용자 지정</PresentationFormat>
  <Paragraphs>94</Paragraphs>
  <Slides>20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Pretendard Bold</vt:lpstr>
      <vt:lpstr>윤고딕 Medium</vt:lpstr>
      <vt:lpstr>Calibri</vt:lpstr>
      <vt:lpstr>윤고딕</vt:lpstr>
      <vt:lpstr>Arial</vt:lpstr>
      <vt:lpstr>Lexend Deca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미니멀한 과제 프로젝트 발표 프레젠테이션</dc:title>
  <cp:lastModifiedBy>1234</cp:lastModifiedBy>
  <cp:revision>20</cp:revision>
  <dcterms:created xsi:type="dcterms:W3CDTF">2006-08-16T00:00:00Z</dcterms:created>
  <dcterms:modified xsi:type="dcterms:W3CDTF">2025-09-09T01:16:10Z</dcterms:modified>
  <dc:identifier>DAGyW8_N5cg</dc:identifier>
</cp:coreProperties>
</file>

<file path=docProps/thumbnail.jpeg>
</file>